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A7D"/>
    <a:srgbClr val="0099CC"/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56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9A4C01-AA90-4A59-BED5-97BD4324592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990BF98-100E-4851-BD3F-D9F3322C0794}">
      <dgm:prSet phldrT="[Texto]"/>
      <dgm:spPr/>
      <dgm:t>
        <a:bodyPr/>
        <a:lstStyle/>
        <a:p>
          <a:r>
            <a:rPr lang="pt-BR" b="1" dirty="0"/>
            <a:t>Fenótipo</a:t>
          </a:r>
        </a:p>
      </dgm:t>
    </dgm:pt>
    <dgm:pt modelId="{F1C6D0A4-6D6E-4C69-9DC9-77D782B9A41E}" type="parTrans" cxnId="{B9462056-A389-490E-9406-8832F28F0C86}">
      <dgm:prSet/>
      <dgm:spPr/>
      <dgm:t>
        <a:bodyPr/>
        <a:lstStyle/>
        <a:p>
          <a:endParaRPr lang="pt-BR"/>
        </a:p>
      </dgm:t>
    </dgm:pt>
    <dgm:pt modelId="{0CF0E6EB-E82B-427D-AEA7-114DD9347EB4}" type="sibTrans" cxnId="{B9462056-A389-490E-9406-8832F28F0C86}">
      <dgm:prSet/>
      <dgm:spPr/>
      <dgm:t>
        <a:bodyPr/>
        <a:lstStyle/>
        <a:p>
          <a:endParaRPr lang="pt-BR"/>
        </a:p>
      </dgm:t>
    </dgm:pt>
    <dgm:pt modelId="{F9DA7B4F-08C3-4FA8-AAAE-BA4A6570CAFD}">
      <dgm:prSet phldrT="[Texto]"/>
      <dgm:spPr/>
      <dgm:t>
        <a:bodyPr/>
        <a:lstStyle/>
        <a:p>
          <a:r>
            <a:rPr lang="pt-BR" dirty="0"/>
            <a:t>Genótipo</a:t>
          </a:r>
        </a:p>
      </dgm:t>
    </dgm:pt>
    <dgm:pt modelId="{1FB9F600-7800-4BE2-BB37-D1F4BCB3C98A}" type="parTrans" cxnId="{3FAF37B3-4FE5-4153-994E-7D99A6B39F90}">
      <dgm:prSet/>
      <dgm:spPr/>
      <dgm:t>
        <a:bodyPr/>
        <a:lstStyle/>
        <a:p>
          <a:endParaRPr lang="pt-BR"/>
        </a:p>
      </dgm:t>
    </dgm:pt>
    <dgm:pt modelId="{04622CDF-02B2-446D-BC2E-D73CA8982AE8}" type="sibTrans" cxnId="{3FAF37B3-4FE5-4153-994E-7D99A6B39F90}">
      <dgm:prSet/>
      <dgm:spPr/>
      <dgm:t>
        <a:bodyPr/>
        <a:lstStyle/>
        <a:p>
          <a:endParaRPr lang="pt-BR"/>
        </a:p>
      </dgm:t>
    </dgm:pt>
    <dgm:pt modelId="{C602CB84-E947-4DB7-AB57-2D7A0519378C}">
      <dgm:prSet phldrT="[Texto]"/>
      <dgm:spPr/>
      <dgm:t>
        <a:bodyPr/>
        <a:lstStyle/>
        <a:p>
          <a:r>
            <a:rPr lang="pt-BR" dirty="0"/>
            <a:t>Ambiente</a:t>
          </a:r>
        </a:p>
      </dgm:t>
    </dgm:pt>
    <dgm:pt modelId="{2924829B-E5D1-46CD-B3FC-7D0DEEDF2443}" type="parTrans" cxnId="{A5A46680-5A80-40FB-952F-34C8DD7F3F5B}">
      <dgm:prSet/>
      <dgm:spPr/>
      <dgm:t>
        <a:bodyPr/>
        <a:lstStyle/>
        <a:p>
          <a:endParaRPr lang="pt-BR"/>
        </a:p>
      </dgm:t>
    </dgm:pt>
    <dgm:pt modelId="{B383687C-8881-40D7-96A3-B1C0A6028017}" type="sibTrans" cxnId="{A5A46680-5A80-40FB-952F-34C8DD7F3F5B}">
      <dgm:prSet/>
      <dgm:spPr/>
      <dgm:t>
        <a:bodyPr/>
        <a:lstStyle/>
        <a:p>
          <a:endParaRPr lang="pt-BR"/>
        </a:p>
      </dgm:t>
    </dgm:pt>
    <dgm:pt modelId="{394E43C5-858F-48DE-B6F7-841B71FEFF59}" type="pres">
      <dgm:prSet presAssocID="{BC9A4C01-AA90-4A59-BED5-97BD43245920}" presName="Name0" presStyleCnt="0">
        <dgm:presLayoutVars>
          <dgm:dir/>
          <dgm:animLvl val="lvl"/>
          <dgm:resizeHandles/>
        </dgm:presLayoutVars>
      </dgm:prSet>
      <dgm:spPr/>
    </dgm:pt>
    <dgm:pt modelId="{4C15F3EE-98B3-4E64-BA72-4FA82DB8C1D3}" type="pres">
      <dgm:prSet presAssocID="{4990BF98-100E-4851-BD3F-D9F3322C0794}" presName="linNode" presStyleCnt="0"/>
      <dgm:spPr/>
    </dgm:pt>
    <dgm:pt modelId="{684FB75C-5897-446A-8408-364A864D724B}" type="pres">
      <dgm:prSet presAssocID="{4990BF98-100E-4851-BD3F-D9F3322C0794}" presName="parentShp" presStyleLbl="node1" presStyleIdx="0" presStyleCnt="1">
        <dgm:presLayoutVars>
          <dgm:bulletEnabled val="1"/>
        </dgm:presLayoutVars>
      </dgm:prSet>
      <dgm:spPr/>
    </dgm:pt>
    <dgm:pt modelId="{AB6E2C86-10B9-4817-9BFC-361822E86BE0}" type="pres">
      <dgm:prSet presAssocID="{4990BF98-100E-4851-BD3F-D9F3322C0794}" presName="childShp" presStyleLbl="bgAccFollowNode1" presStyleIdx="0" presStyleCnt="1" custLinFactNeighborY="-6571">
        <dgm:presLayoutVars>
          <dgm:bulletEnabled val="1"/>
        </dgm:presLayoutVars>
      </dgm:prSet>
      <dgm:spPr/>
    </dgm:pt>
  </dgm:ptLst>
  <dgm:cxnLst>
    <dgm:cxn modelId="{05E66319-4304-4608-9667-31D381A8C537}" type="presOf" srcId="{F9DA7B4F-08C3-4FA8-AAAE-BA4A6570CAFD}" destId="{AB6E2C86-10B9-4817-9BFC-361822E86BE0}" srcOrd="0" destOrd="0" presId="urn:microsoft.com/office/officeart/2005/8/layout/vList6"/>
    <dgm:cxn modelId="{7CE8A826-E8C0-40EC-B309-3A03EB20CDF9}" type="presOf" srcId="{4990BF98-100E-4851-BD3F-D9F3322C0794}" destId="{684FB75C-5897-446A-8408-364A864D724B}" srcOrd="0" destOrd="0" presId="urn:microsoft.com/office/officeart/2005/8/layout/vList6"/>
    <dgm:cxn modelId="{3322DD2A-0C30-474D-B9E6-1DBB922DA2D2}" type="presOf" srcId="{C602CB84-E947-4DB7-AB57-2D7A0519378C}" destId="{AB6E2C86-10B9-4817-9BFC-361822E86BE0}" srcOrd="0" destOrd="1" presId="urn:microsoft.com/office/officeart/2005/8/layout/vList6"/>
    <dgm:cxn modelId="{B15FBF53-FD96-4323-8397-48354D698E43}" type="presOf" srcId="{BC9A4C01-AA90-4A59-BED5-97BD43245920}" destId="{394E43C5-858F-48DE-B6F7-841B71FEFF59}" srcOrd="0" destOrd="0" presId="urn:microsoft.com/office/officeart/2005/8/layout/vList6"/>
    <dgm:cxn modelId="{B9462056-A389-490E-9406-8832F28F0C86}" srcId="{BC9A4C01-AA90-4A59-BED5-97BD43245920}" destId="{4990BF98-100E-4851-BD3F-D9F3322C0794}" srcOrd="0" destOrd="0" parTransId="{F1C6D0A4-6D6E-4C69-9DC9-77D782B9A41E}" sibTransId="{0CF0E6EB-E82B-427D-AEA7-114DD9347EB4}"/>
    <dgm:cxn modelId="{A5A46680-5A80-40FB-952F-34C8DD7F3F5B}" srcId="{4990BF98-100E-4851-BD3F-D9F3322C0794}" destId="{C602CB84-E947-4DB7-AB57-2D7A0519378C}" srcOrd="1" destOrd="0" parTransId="{2924829B-E5D1-46CD-B3FC-7D0DEEDF2443}" sibTransId="{B383687C-8881-40D7-96A3-B1C0A6028017}"/>
    <dgm:cxn modelId="{3FAF37B3-4FE5-4153-994E-7D99A6B39F90}" srcId="{4990BF98-100E-4851-BD3F-D9F3322C0794}" destId="{F9DA7B4F-08C3-4FA8-AAAE-BA4A6570CAFD}" srcOrd="0" destOrd="0" parTransId="{1FB9F600-7800-4BE2-BB37-D1F4BCB3C98A}" sibTransId="{04622CDF-02B2-446D-BC2E-D73CA8982AE8}"/>
    <dgm:cxn modelId="{B9ECFD44-674F-4CE1-83CA-D083AF8458CA}" type="presParOf" srcId="{394E43C5-858F-48DE-B6F7-841B71FEFF59}" destId="{4C15F3EE-98B3-4E64-BA72-4FA82DB8C1D3}" srcOrd="0" destOrd="0" presId="urn:microsoft.com/office/officeart/2005/8/layout/vList6"/>
    <dgm:cxn modelId="{D0230F57-6190-4E77-A458-DCFD0EF49F7B}" type="presParOf" srcId="{4C15F3EE-98B3-4E64-BA72-4FA82DB8C1D3}" destId="{684FB75C-5897-446A-8408-364A864D724B}" srcOrd="0" destOrd="0" presId="urn:microsoft.com/office/officeart/2005/8/layout/vList6"/>
    <dgm:cxn modelId="{54BA102C-9163-4FBC-8D72-55753CC992A3}" type="presParOf" srcId="{4C15F3EE-98B3-4E64-BA72-4FA82DB8C1D3}" destId="{AB6E2C86-10B9-4817-9BFC-361822E86BE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E2C86-10B9-4817-9BFC-361822E86BE0}">
      <dsp:nvSpPr>
        <dsp:cNvPr id="0" name=""/>
        <dsp:cNvSpPr/>
      </dsp:nvSpPr>
      <dsp:spPr>
        <a:xfrm>
          <a:off x="1123324" y="0"/>
          <a:ext cx="1684987" cy="109589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Genótipo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Ambiente</a:t>
          </a:r>
        </a:p>
      </dsp:txBody>
      <dsp:txXfrm>
        <a:off x="1123324" y="136987"/>
        <a:ext cx="1274026" cy="821922"/>
      </dsp:txXfrm>
    </dsp:sp>
    <dsp:sp modelId="{684FB75C-5897-446A-8408-364A864D724B}">
      <dsp:nvSpPr>
        <dsp:cNvPr id="0" name=""/>
        <dsp:cNvSpPr/>
      </dsp:nvSpPr>
      <dsp:spPr>
        <a:xfrm>
          <a:off x="0" y="0"/>
          <a:ext cx="1123324" cy="10958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Fenótipo</a:t>
          </a:r>
        </a:p>
      </dsp:txBody>
      <dsp:txXfrm>
        <a:off x="53497" y="53497"/>
        <a:ext cx="1016330" cy="98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7EA8C24-AA41-4487-AE6C-0FDA73CAD5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0B5029B-58B0-41A8-8C18-8098C22750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0D29E52-CDB3-451C-9980-C669C6D74432}" type="datetimeFigureOut">
              <a:rPr lang="pt-BR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8F5F18A-A813-4016-B0A9-D65D206CAC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705D4EA-EDDE-4C10-B1E4-FAC4C72109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C43434-F529-4DBC-B453-F580BE64C6D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0A7AF51-70DD-4E1A-8B71-6210E90EEE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E1B357-DAB9-42EC-96E5-4AA884961C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CB715032-943B-4925-B0BA-978C6E0A3F5E}" type="datetimeFigureOut">
              <a:rPr lang="pt-BR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870954AD-A6E2-4CAC-8D0E-A604BAAB3F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53220442-FFEB-420D-A994-136D1DDD84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6EE1AF-E979-4C80-B836-02035D054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D13EEF-990C-4E5B-BDF8-5547B56696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72EE084-94F5-4CF4-83F9-128192CFB0F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>
            <a:extLst>
              <a:ext uri="{FF2B5EF4-FFF2-40B4-BE49-F238E27FC236}">
                <a16:creationId xmlns:a16="http://schemas.microsoft.com/office/drawing/2014/main" id="{42223EC9-EB2E-4827-A229-8D221FD2B4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ço Reservado para Anotações 2">
            <a:extLst>
              <a:ext uri="{FF2B5EF4-FFF2-40B4-BE49-F238E27FC236}">
                <a16:creationId xmlns:a16="http://schemas.microsoft.com/office/drawing/2014/main" id="{916B4D8A-854B-4D3E-A364-93F3646269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90600">
              <a:spcBef>
                <a:spcPct val="0"/>
              </a:spcBef>
            </a:pPr>
            <a:r>
              <a:rPr lang="pt-BR" altLang="pt-BR" sz="1300"/>
              <a:t>Fenilcetonúria: doença genética de herança autossômica recessiva que resulta da deficiência de fenilalanina hidroxilase, enzima que catalisa a conversão do aminoácido fenilalanina em tirosina </a:t>
            </a:r>
            <a:r>
              <a:rPr lang="pt-BR" altLang="pt-BR" sz="1300">
                <a:sym typeface="Wingdings 3" panose="05040102010807070707" pitchFamily="18" charset="2"/>
              </a:rPr>
              <a:t></a:t>
            </a:r>
            <a:r>
              <a:rPr lang="pt-BR" altLang="pt-BR" sz="1300"/>
              <a:t> um dos distúrbios metabólicos diagnosticado pelo teste do pezinho. </a:t>
            </a:r>
          </a:p>
          <a:p>
            <a:pPr defTabSz="990600">
              <a:spcBef>
                <a:spcPct val="0"/>
              </a:spcBef>
            </a:pPr>
            <a:endParaRPr lang="pt-BR" altLang="pt-BR"/>
          </a:p>
        </p:txBody>
      </p:sp>
      <p:sp>
        <p:nvSpPr>
          <p:cNvPr id="21508" name="Espaço Reservado para Número de Slide 3">
            <a:extLst>
              <a:ext uri="{FF2B5EF4-FFF2-40B4-BE49-F238E27FC236}">
                <a16:creationId xmlns:a16="http://schemas.microsoft.com/office/drawing/2014/main" id="{5716706C-116D-4DBA-A960-AD135F107F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BFA1FA-7F72-4297-9786-3A3EDB4834B8}" type="slidenum">
              <a:rPr lang="pt-BR" altLang="pt-BR"/>
              <a:pPr/>
              <a:t>15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>
            <a:extLst>
              <a:ext uri="{FF2B5EF4-FFF2-40B4-BE49-F238E27FC236}">
                <a16:creationId xmlns:a16="http://schemas.microsoft.com/office/drawing/2014/main" id="{22FF36E4-129F-45A4-B60E-8DDA9189E6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ço Reservado para Anotações 2">
            <a:extLst>
              <a:ext uri="{FF2B5EF4-FFF2-40B4-BE49-F238E27FC236}">
                <a16:creationId xmlns:a16="http://schemas.microsoft.com/office/drawing/2014/main" id="{17EF567E-2F85-4ECA-9B2E-BCC86521AE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90600">
              <a:spcBef>
                <a:spcPct val="0"/>
              </a:spcBef>
            </a:pPr>
            <a:r>
              <a:rPr lang="pt-BR" altLang="pt-BR"/>
              <a:t>Na focomelia de Roberts, por vezes os ossos longos estão ausentes e mãos e pés rudimentares se prendem ao tronco por ossos pequenos e de forma irregular.</a:t>
            </a:r>
          </a:p>
          <a:p>
            <a:pPr defTabSz="990600">
              <a:spcBef>
                <a:spcPct val="0"/>
              </a:spcBef>
            </a:pPr>
            <a:endParaRPr lang="pt-BR" altLang="pt-BR"/>
          </a:p>
        </p:txBody>
      </p:sp>
      <p:sp>
        <p:nvSpPr>
          <p:cNvPr id="22532" name="Espaço Reservado para Número de Slide 3">
            <a:extLst>
              <a:ext uri="{FF2B5EF4-FFF2-40B4-BE49-F238E27FC236}">
                <a16:creationId xmlns:a16="http://schemas.microsoft.com/office/drawing/2014/main" id="{7B423B1A-00D2-4546-8E9E-486D86FA0D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ECD5A5A-65FE-4F23-9C05-9D8DD1EFCB6F}" type="slidenum">
              <a:rPr lang="pt-BR" altLang="pt-BR"/>
              <a:pPr/>
              <a:t>16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3699748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7357090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32103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629823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5727712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640635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186368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475665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1084835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6201212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719460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4847D30-3B59-4E48-B21D-652C98CA499F}" type="datetime1">
              <a:rPr lang="pt-BR" smtClean="0"/>
              <a:pPr>
                <a:defRPr/>
              </a:pPr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82E7D42-287E-4945-B1E9-45B62AB8DF5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2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0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C45BE1A4-3012-4E55-BD5E-4BD7BF3A8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7704" y="1958975"/>
            <a:ext cx="6264696" cy="1470025"/>
          </a:xfrm>
        </p:spPr>
        <p:txBody>
          <a:bodyPr/>
          <a:lstStyle/>
          <a:p>
            <a:r>
              <a:rPr lang="pt-BR" altLang="pt-BR" sz="5400" b="1" dirty="0">
                <a:solidFill>
                  <a:schemeClr val="tx2"/>
                </a:solidFill>
              </a:rPr>
              <a:t>CONCEITOS BÁSICOS EM GENÉTICA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607C8-0430-4F94-99AA-5A0E1949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GENÓTIPO</a:t>
            </a:r>
            <a:endParaRPr lang="pt-BR" dirty="0"/>
          </a:p>
        </p:txBody>
      </p:sp>
      <p:sp>
        <p:nvSpPr>
          <p:cNvPr id="13315" name="Espaço Reservado para Conteúdo 2">
            <a:extLst>
              <a:ext uri="{FF2B5EF4-FFF2-40B4-BE49-F238E27FC236}">
                <a16:creationId xmlns:a16="http://schemas.microsoft.com/office/drawing/2014/main" id="{C2826EAE-D8BE-47CD-971A-A6D5FFA5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Constituição gênica do indivíduo</a:t>
            </a:r>
          </a:p>
          <a:p>
            <a:r>
              <a:rPr lang="pt-BR" altLang="pt-BR"/>
              <a:t>Refere-se tanto a um ou mais pares de alelos que estão sendo estudados quanto ao </a:t>
            </a:r>
            <a:r>
              <a:rPr lang="pt-BR" altLang="pt-BR" i="1"/>
              <a:t>“pool”</a:t>
            </a:r>
            <a:r>
              <a:rPr lang="pt-BR" altLang="pt-BR"/>
              <a:t> (conjunto) gênico do indivíduo</a:t>
            </a:r>
          </a:p>
        </p:txBody>
      </p:sp>
      <p:pic>
        <p:nvPicPr>
          <p:cNvPr id="13317" name="Imagem 4" descr="genótipo.jpg">
            <a:extLst>
              <a:ext uri="{FF2B5EF4-FFF2-40B4-BE49-F238E27FC236}">
                <a16:creationId xmlns:a16="http://schemas.microsoft.com/office/drawing/2014/main" id="{AADC87FD-ABAB-437E-8420-26991A1F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4076700"/>
            <a:ext cx="104140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5" descr="homozigotos e heterozigoto 1.gif">
            <a:extLst>
              <a:ext uri="{FF2B5EF4-FFF2-40B4-BE49-F238E27FC236}">
                <a16:creationId xmlns:a16="http://schemas.microsoft.com/office/drawing/2014/main" id="{9D48F013-E499-4742-B672-5760F12EC9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076700"/>
            <a:ext cx="35210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BAF29-830B-40DF-B528-529CED9E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115888"/>
            <a:ext cx="749935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FENÓTIPO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6986D-1147-4394-ADFC-47A25DF8D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196975"/>
            <a:ext cx="74993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Expressão</a:t>
            </a:r>
            <a:r>
              <a:rPr lang="pt-BR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t-BR" sz="2800" dirty="0"/>
              <a:t>física do genótipo em interação com o ambiente.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É a característica física ou bioquímica que se expressa no indivíduo como resultado da interação do genótipo com o meio ambiente (interno e externo)</a:t>
            </a:r>
          </a:p>
        </p:txBody>
      </p:sp>
      <p:pic>
        <p:nvPicPr>
          <p:cNvPr id="14341" name="Imagem 4" descr="genótipo e fenótipo.jpg">
            <a:extLst>
              <a:ext uri="{FF2B5EF4-FFF2-40B4-BE49-F238E27FC236}">
                <a16:creationId xmlns:a16="http://schemas.microsoft.com/office/drawing/2014/main" id="{E2C8B97F-8631-47E3-8925-EF4BB8C8FE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229225"/>
            <a:ext cx="46672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5" descr="genótipo e fenótipo1.jpg">
            <a:extLst>
              <a:ext uri="{FF2B5EF4-FFF2-40B4-BE49-F238E27FC236}">
                <a16:creationId xmlns:a16="http://schemas.microsoft.com/office/drawing/2014/main" id="{09C37F6E-39F2-42BD-83AB-40F6C0498B7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084763"/>
            <a:ext cx="3695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20497099-E4A8-45EE-867B-71302D0B6C44}"/>
              </a:ext>
            </a:extLst>
          </p:cNvPr>
          <p:cNvGraphicFramePr/>
          <p:nvPr/>
        </p:nvGraphicFramePr>
        <p:xfrm>
          <a:off x="1475656" y="4061296"/>
          <a:ext cx="280831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BDFE245F-38F3-4C71-BAFF-C776C708702B}"/>
              </a:ext>
            </a:extLst>
          </p:cNvPr>
          <p:cNvSpPr txBox="1"/>
          <p:nvPr/>
        </p:nvSpPr>
        <p:spPr>
          <a:xfrm>
            <a:off x="4356100" y="4149725"/>
            <a:ext cx="4248150" cy="922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</a:rPr>
              <a:t>Um mesmo genótipo pode expressar diferentes fenótipos, dependendo de sua interação com o meio</a:t>
            </a:r>
            <a:endParaRPr lang="pt-BR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6D53B-3A19-4DE7-8082-5CA6A9DF7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CLASSE FENOTÍPICA</a:t>
            </a:r>
            <a:endParaRPr lang="pt-BR" dirty="0"/>
          </a:p>
        </p:txBody>
      </p:sp>
      <p:sp>
        <p:nvSpPr>
          <p:cNvPr id="15363" name="Espaço Reservado para Conteúdo 2">
            <a:extLst>
              <a:ext uri="{FF2B5EF4-FFF2-40B4-BE49-F238E27FC236}">
                <a16:creationId xmlns:a16="http://schemas.microsoft.com/office/drawing/2014/main" id="{7C8C88F1-B5C1-473A-9499-17F2B8878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Termo aplicado para agrupar indivíduos que apresentam, para determinado gene, um mesmo fenótipo</a:t>
            </a:r>
          </a:p>
        </p:txBody>
      </p:sp>
      <p:pic>
        <p:nvPicPr>
          <p:cNvPr id="15365" name="Imagem 4" descr="classe fenotípica1a.jpg">
            <a:extLst>
              <a:ext uri="{FF2B5EF4-FFF2-40B4-BE49-F238E27FC236}">
                <a16:creationId xmlns:a16="http://schemas.microsoft.com/office/drawing/2014/main" id="{60BA6176-A4E1-4B18-8B00-23B3CE27D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500438"/>
            <a:ext cx="42576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80372-3D0D-4468-BA46-B8862E9D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CLASSE GENOTÍPICA</a:t>
            </a:r>
            <a:endParaRPr lang="pt-BR" dirty="0"/>
          </a:p>
        </p:txBody>
      </p:sp>
      <p:sp>
        <p:nvSpPr>
          <p:cNvPr id="16387" name="Espaço Reservado para Conteúdo 2">
            <a:extLst>
              <a:ext uri="{FF2B5EF4-FFF2-40B4-BE49-F238E27FC236}">
                <a16:creationId xmlns:a16="http://schemas.microsoft.com/office/drawing/2014/main" id="{2C8B58B6-9B60-4AF2-A74B-6F71A155A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Termo aplicado para agrupar indivíduos que apresentam, para determinado gene, um mesmo genótipo</a:t>
            </a:r>
          </a:p>
        </p:txBody>
      </p:sp>
      <p:sp>
        <p:nvSpPr>
          <p:cNvPr id="16388" name="Espaço Reservado para Rodapé 3">
            <a:extLst>
              <a:ext uri="{FF2B5EF4-FFF2-40B4-BE49-F238E27FC236}">
                <a16:creationId xmlns:a16="http://schemas.microsoft.com/office/drawing/2014/main" id="{71ADA1A3-54A1-426E-B7E3-95A39205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/>
              <a:t>Bioloja.com</a:t>
            </a:r>
          </a:p>
        </p:txBody>
      </p:sp>
      <p:pic>
        <p:nvPicPr>
          <p:cNvPr id="16389" name="Imagem 4" descr="classe genotípica.jpg">
            <a:extLst>
              <a:ext uri="{FF2B5EF4-FFF2-40B4-BE49-F238E27FC236}">
                <a16:creationId xmlns:a16="http://schemas.microsoft.com/office/drawing/2014/main" id="{F0EF6E89-BA3F-4EB5-B310-EA7774035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573463"/>
            <a:ext cx="42005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5" descr="classe genotípica1.jpg">
            <a:extLst>
              <a:ext uri="{FF2B5EF4-FFF2-40B4-BE49-F238E27FC236}">
                <a16:creationId xmlns:a16="http://schemas.microsoft.com/office/drawing/2014/main" id="{4BEAB096-185E-4989-85C3-453EF20B5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924175"/>
            <a:ext cx="20764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C5FA0-DC0F-4648-A23B-0DC9F258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FENOCÓPIA</a:t>
            </a:r>
            <a:endParaRPr lang="pt-BR" dirty="0"/>
          </a:p>
        </p:txBody>
      </p:sp>
      <p:sp>
        <p:nvSpPr>
          <p:cNvPr id="17411" name="Espaço Reservado para Conteúdo 2">
            <a:extLst>
              <a:ext uri="{FF2B5EF4-FFF2-40B4-BE49-F238E27FC236}">
                <a16:creationId xmlns:a16="http://schemas.microsoft.com/office/drawing/2014/main" id="{D9C591CF-77C0-4A9C-8434-2F2245CF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484313"/>
            <a:ext cx="7499350" cy="4525962"/>
          </a:xfrm>
        </p:spPr>
        <p:txBody>
          <a:bodyPr/>
          <a:lstStyle/>
          <a:p>
            <a:r>
              <a:rPr lang="pt-BR" altLang="pt-BR"/>
              <a:t>Devido à ação ambiental, um indivíduo pode apresentar determinado fenótipo para o qual não tem o genótipo correspondente</a:t>
            </a:r>
          </a:p>
          <a:p>
            <a:endParaRPr lang="pt-BR" altLang="pt-BR"/>
          </a:p>
        </p:txBody>
      </p:sp>
      <p:pic>
        <p:nvPicPr>
          <p:cNvPr id="17413" name="Imagem 4" descr="antes-e-depois-escova-progressiva.jpg">
            <a:extLst>
              <a:ext uri="{FF2B5EF4-FFF2-40B4-BE49-F238E27FC236}">
                <a16:creationId xmlns:a16="http://schemas.microsoft.com/office/drawing/2014/main" id="{06349831-E76E-4BD4-A06A-645C7C922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068638"/>
            <a:ext cx="309880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5" descr="lente-colorida.jpg">
            <a:extLst>
              <a:ext uri="{FF2B5EF4-FFF2-40B4-BE49-F238E27FC236}">
                <a16:creationId xmlns:a16="http://schemas.microsoft.com/office/drawing/2014/main" id="{008E8474-68F6-4718-BAB3-F41145405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933825"/>
            <a:ext cx="3454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92C0A-1C62-4FBC-A8BC-8A7A152F3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115888"/>
            <a:ext cx="749935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FENOCÓPIA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DAD0C-B485-4D49-A69F-738F2F4B4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196975"/>
            <a:ext cx="74993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b="1" dirty="0"/>
              <a:t>Ambiente atuando favoravelmente</a:t>
            </a:r>
            <a:endParaRPr lang="pt-BR" sz="2800" dirty="0"/>
          </a:p>
          <a:p>
            <a:pPr lvl="1" fontAlgn="auto">
              <a:spcAft>
                <a:spcPts val="0"/>
              </a:spcAft>
              <a:defRPr/>
            </a:pPr>
            <a:r>
              <a:rPr lang="pt-BR" sz="2400" dirty="0"/>
              <a:t>indivíduos afetados pela </a:t>
            </a:r>
            <a:r>
              <a:rPr lang="pt-BR" sz="2400" dirty="0" err="1"/>
              <a:t>fenilcetonúria</a:t>
            </a:r>
            <a:r>
              <a:rPr lang="pt-BR" sz="2400" dirty="0"/>
              <a:t> e que recebem uma dieta com baixo teor de </a:t>
            </a:r>
            <a:r>
              <a:rPr lang="pt-BR" sz="2400" dirty="0" err="1"/>
              <a:t>fenilalanina</a:t>
            </a:r>
            <a:r>
              <a:rPr lang="pt-BR" sz="2400" dirty="0"/>
              <a:t> desde o primeiro mês de vida evitam a manifestação clínica mais severa da doença – o retardo mental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pt-BR" sz="2200" dirty="0"/>
              <a:t>são fenotipicamente normais, mas genotipicamente afetados </a:t>
            </a:r>
            <a:r>
              <a:rPr lang="pt-BR" sz="2200" b="1" dirty="0">
                <a:solidFill>
                  <a:srgbClr val="0070C0"/>
                </a:solidFill>
                <a:sym typeface="Wingdings 3"/>
              </a:rPr>
              <a:t></a:t>
            </a:r>
            <a:r>
              <a:rPr lang="pt-BR" sz="2200" b="1" dirty="0">
                <a:sym typeface="Wingdings 3"/>
              </a:rPr>
              <a:t> </a:t>
            </a:r>
            <a:r>
              <a:rPr lang="pt-BR" sz="2200" dirty="0" err="1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fenocópias</a:t>
            </a:r>
            <a:r>
              <a:rPr lang="pt-BR" sz="2200" dirty="0"/>
              <a:t> de indivíduos geneticamente normais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8437" name="Imagem 4" descr="teste do pezinho.jpg">
            <a:extLst>
              <a:ext uri="{FF2B5EF4-FFF2-40B4-BE49-F238E27FC236}">
                <a16:creationId xmlns:a16="http://schemas.microsoft.com/office/drawing/2014/main" id="{D0A8663E-A1F4-44CC-946A-7E365645FD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076700"/>
            <a:ext cx="3278187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5" descr="teste do pezinho_1.jpg">
            <a:extLst>
              <a:ext uri="{FF2B5EF4-FFF2-40B4-BE49-F238E27FC236}">
                <a16:creationId xmlns:a16="http://schemas.microsoft.com/office/drawing/2014/main" id="{5E837198-3857-4D7D-93C8-85D0F7AFD84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005263"/>
            <a:ext cx="11334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CaixaDeTexto 7">
            <a:extLst>
              <a:ext uri="{FF2B5EF4-FFF2-40B4-BE49-F238E27FC236}">
                <a16:creationId xmlns:a16="http://schemas.microsoft.com/office/drawing/2014/main" id="{2AED035C-F19D-4276-9341-D6861354C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868863"/>
            <a:ext cx="3384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>
                <a:solidFill>
                  <a:srgbClr val="0070C0"/>
                </a:solidFill>
              </a:rPr>
              <a:t>Fenilcetonúria:  um dos distúrbios metabólicos diagnosticado pelo teste do pezinho.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FC74D-C5FD-4B62-A2D8-D7626764B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115888"/>
            <a:ext cx="749935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FENOCÓPIA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48414C-59BB-4321-A11C-2412F8432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063626"/>
            <a:ext cx="7190447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/>
              <a:t>Ambiente atuando desfavoravelmente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2400" dirty="0"/>
              <a:t>indivíduos que nasceram com mal-formações nos membros devido à ingestão, durante a gravidez materna, do medicamento </a:t>
            </a:r>
            <a:r>
              <a:rPr lang="pt-BR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talidomida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sz="2000" dirty="0"/>
              <a:t>são genotipicamente normais, mas fenotipicamente afetados</a:t>
            </a:r>
            <a:r>
              <a:rPr lang="pt-BR" sz="2000" dirty="0">
                <a:solidFill>
                  <a:srgbClr val="C00000"/>
                </a:solidFill>
                <a:sym typeface="Wingdings 3"/>
              </a:rPr>
              <a:t> </a:t>
            </a:r>
            <a:r>
              <a:rPr lang="pt-BR" sz="2000" dirty="0"/>
              <a:t> </a:t>
            </a:r>
            <a:r>
              <a:rPr lang="pt-BR" sz="2000" dirty="0" err="1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fenocópias</a:t>
            </a:r>
            <a:r>
              <a:rPr lang="pt-BR" sz="2000" dirty="0"/>
              <a:t> de indivíduos geneticamente afetados pela </a:t>
            </a:r>
            <a:r>
              <a:rPr lang="pt-BR" sz="20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focomelia</a:t>
            </a:r>
            <a:r>
              <a:rPr lang="pt-BR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de Roberts</a:t>
            </a:r>
            <a:r>
              <a:rPr lang="pt-BR" sz="2000" dirty="0"/>
              <a:t>, doença genética de herança autossômica recessiva, caracterizada pela aproximação ou encurtamento dos membros do feto, tornando-os semelhantes aos de uma foca</a:t>
            </a:r>
          </a:p>
        </p:txBody>
      </p:sp>
      <p:pic>
        <p:nvPicPr>
          <p:cNvPr id="19461" name="Imagem 5" descr="talidomida.jpg">
            <a:extLst>
              <a:ext uri="{FF2B5EF4-FFF2-40B4-BE49-F238E27FC236}">
                <a16:creationId xmlns:a16="http://schemas.microsoft.com/office/drawing/2014/main" id="{D13C7397-5141-41A0-87D9-D4F783608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941888"/>
            <a:ext cx="2106612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6" descr="thalidomide-birth-defects.jpg">
            <a:extLst>
              <a:ext uri="{FF2B5EF4-FFF2-40B4-BE49-F238E27FC236}">
                <a16:creationId xmlns:a16="http://schemas.microsoft.com/office/drawing/2014/main" id="{5C16597C-B330-4F8A-839A-8C1859B630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557338"/>
            <a:ext cx="1296987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Imagem 8" descr="f0102305.jpg">
            <a:extLst>
              <a:ext uri="{FF2B5EF4-FFF2-40B4-BE49-F238E27FC236}">
                <a16:creationId xmlns:a16="http://schemas.microsoft.com/office/drawing/2014/main" id="{A41BE2F8-8647-4574-8CD6-80AD9EF3D8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3860800"/>
            <a:ext cx="126523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Imagem 9" descr="ar_thalidomide909.jpg">
            <a:extLst>
              <a:ext uri="{FF2B5EF4-FFF2-40B4-BE49-F238E27FC236}">
                <a16:creationId xmlns:a16="http://schemas.microsoft.com/office/drawing/2014/main" id="{87501F9C-3E49-4A4F-9EFA-7C3B6E618A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941888"/>
            <a:ext cx="2295525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FF398-6AE0-4BEA-9D4E-9C62D69DE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-99392"/>
            <a:ext cx="5040560" cy="172819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CROMOSSOMOS HOMÓLOGOS</a:t>
            </a:r>
            <a:endParaRPr lang="pt-BR" dirty="0"/>
          </a:p>
        </p:txBody>
      </p:sp>
      <p:sp>
        <p:nvSpPr>
          <p:cNvPr id="5123" name="Espaço Reservado para Conteúdo 2">
            <a:extLst>
              <a:ext uri="{FF2B5EF4-FFF2-40B4-BE49-F238E27FC236}">
                <a16:creationId xmlns:a16="http://schemas.microsoft.com/office/drawing/2014/main" id="{FC94B406-8FFB-4C47-9B15-0D1B6000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166018"/>
            <a:ext cx="7003982" cy="4525963"/>
          </a:xfrm>
        </p:spPr>
        <p:txBody>
          <a:bodyPr/>
          <a:lstStyle/>
          <a:p>
            <a:r>
              <a:rPr lang="pt-BR" altLang="pt-BR" dirty="0"/>
              <a:t> Semelhantes em tamanho, forma, posição do centrômero e sequência de genes</a:t>
            </a:r>
          </a:p>
        </p:txBody>
      </p:sp>
      <p:pic>
        <p:nvPicPr>
          <p:cNvPr id="5125" name="Imagem 4" descr="cromossomos homólogos1.jpg">
            <a:extLst>
              <a:ext uri="{FF2B5EF4-FFF2-40B4-BE49-F238E27FC236}">
                <a16:creationId xmlns:a16="http://schemas.microsoft.com/office/drawing/2014/main" id="{A52C701C-61F5-4CF4-B265-739F73DFD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68240"/>
            <a:ext cx="231457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5" descr="cariótipo cromossomos homólogos.jpg">
            <a:extLst>
              <a:ext uri="{FF2B5EF4-FFF2-40B4-BE49-F238E27FC236}">
                <a16:creationId xmlns:a16="http://schemas.microsoft.com/office/drawing/2014/main" id="{CDD7C8D7-2B18-4FAF-918A-72A5C2A6D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539" y="3055061"/>
            <a:ext cx="447516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8766F-A85B-4609-9DC6-7C97F2756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CROMOSSOMOS AUTOSSOMOS E CROMOSSOMOS SEXUAIS (ALOSSOMOS)</a:t>
            </a:r>
            <a:endParaRPr lang="pt-BR" sz="3200" dirty="0"/>
          </a:p>
        </p:txBody>
      </p:sp>
      <p:pic>
        <p:nvPicPr>
          <p:cNvPr id="6147" name="Espaço Reservado para Conteúdo 4" descr="autossomos e alossomos.jpg">
            <a:extLst>
              <a:ext uri="{FF2B5EF4-FFF2-40B4-BE49-F238E27FC236}">
                <a16:creationId xmlns:a16="http://schemas.microsoft.com/office/drawing/2014/main" id="{040EFC15-313E-4390-8BF8-78AED1883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133600"/>
            <a:ext cx="7834313" cy="33178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C9470-55BF-43C8-8DDF-7DD5F16B1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LOCUS</a:t>
            </a: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OU LOCO GÊNICO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F20EA8-BF0D-4939-9365-F8766EB2C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Posição (local) no cromossomo onde se localiza um gene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Plural:</a:t>
            </a:r>
            <a:r>
              <a:rPr lang="pt-BR" dirty="0"/>
              <a:t> </a:t>
            </a:r>
            <a:r>
              <a:rPr lang="pt-BR" i="1" dirty="0" err="1"/>
              <a:t>loci</a:t>
            </a:r>
            <a:r>
              <a:rPr lang="pt-BR" dirty="0"/>
              <a:t> ou locos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173" name="Imagem 5" descr="loco gênico.jpg">
            <a:extLst>
              <a:ext uri="{FF2B5EF4-FFF2-40B4-BE49-F238E27FC236}">
                <a16:creationId xmlns:a16="http://schemas.microsoft.com/office/drawing/2014/main" id="{F4627DA7-C0EB-4DA5-8A3F-FC3E3360D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716338"/>
            <a:ext cx="1795462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8" descr="loci gênicos.jpg">
            <a:extLst>
              <a:ext uri="{FF2B5EF4-FFF2-40B4-BE49-F238E27FC236}">
                <a16:creationId xmlns:a16="http://schemas.microsoft.com/office/drawing/2014/main" id="{A720A4A8-D4B2-4725-B066-61242B00C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492375"/>
            <a:ext cx="15748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3A563-3CB7-4471-8B3D-38861F23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ALELOS</a:t>
            </a:r>
          </a:p>
        </p:txBody>
      </p:sp>
      <p:sp>
        <p:nvSpPr>
          <p:cNvPr id="8195" name="Espaço Reservado para Conteúdo 2">
            <a:extLst>
              <a:ext uri="{FF2B5EF4-FFF2-40B4-BE49-F238E27FC236}">
                <a16:creationId xmlns:a16="http://schemas.microsoft.com/office/drawing/2014/main" id="{7537827C-23FF-4302-BA43-8DFA9656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Formas alternativas de um gene </a:t>
            </a:r>
          </a:p>
          <a:p>
            <a:pPr lvl="1"/>
            <a:r>
              <a:rPr lang="pt-BR" altLang="pt-BR"/>
              <a:t>ocupam o mesmo loco em cromossomos homólogos e tipicamente diferem em sequência devido a processos mutacionais.</a:t>
            </a:r>
          </a:p>
          <a:p>
            <a:endParaRPr lang="pt-BR" altLang="pt-BR"/>
          </a:p>
        </p:txBody>
      </p:sp>
      <p:pic>
        <p:nvPicPr>
          <p:cNvPr id="8197" name="Imagem 5" descr="cromossomos homólogos e alelos.jpg">
            <a:extLst>
              <a:ext uri="{FF2B5EF4-FFF2-40B4-BE49-F238E27FC236}">
                <a16:creationId xmlns:a16="http://schemas.microsoft.com/office/drawing/2014/main" id="{9A1961E9-54C1-436E-9413-3CCF3CA33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933825"/>
            <a:ext cx="213518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B0AF1-1C24-4368-8EE5-9A3FA47AB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115888"/>
            <a:ext cx="749935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ALELO DOMINANTE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6C969F-561E-42D6-8233-809D90C9C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196975"/>
            <a:ext cx="74993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Aquele que, por produzir uma proteína funcional, manifesta-se mesmo em dose única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sz="2400" dirty="0"/>
              <a:t>se expressa tanto em </a:t>
            </a:r>
            <a:r>
              <a:rPr lang="pt-BR" sz="2400" dirty="0" err="1"/>
              <a:t>homozigose</a:t>
            </a:r>
            <a:r>
              <a:rPr lang="pt-BR" sz="2400" dirty="0"/>
              <a:t> quanto em </a:t>
            </a:r>
            <a:r>
              <a:rPr lang="pt-BR" sz="2400" dirty="0" err="1"/>
              <a:t>heterozigose</a:t>
            </a:r>
            <a:endParaRPr lang="pt-BR" sz="2400" dirty="0"/>
          </a:p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Representado por </a:t>
            </a:r>
            <a:r>
              <a:rPr lang="pt-BR" sz="2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letra</a:t>
            </a:r>
            <a:r>
              <a:rPr lang="pt-BR" sz="2800" dirty="0"/>
              <a:t> </a:t>
            </a:r>
            <a:r>
              <a:rPr lang="pt-BR" sz="2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maiúscula</a:t>
            </a:r>
            <a:r>
              <a:rPr lang="pt-BR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  <p:grpSp>
        <p:nvGrpSpPr>
          <p:cNvPr id="9221" name="Grupo 19">
            <a:extLst>
              <a:ext uri="{FF2B5EF4-FFF2-40B4-BE49-F238E27FC236}">
                <a16:creationId xmlns:a16="http://schemas.microsoft.com/office/drawing/2014/main" id="{31770338-F3A4-4289-AD48-4F76A200577A}"/>
              </a:ext>
            </a:extLst>
          </p:cNvPr>
          <p:cNvGrpSpPr>
            <a:grpSpLocks/>
          </p:cNvGrpSpPr>
          <p:nvPr/>
        </p:nvGrpSpPr>
        <p:grpSpPr bwMode="auto">
          <a:xfrm>
            <a:off x="1293813" y="3419475"/>
            <a:ext cx="7526337" cy="3249613"/>
            <a:chOff x="1187624" y="3275692"/>
            <a:chExt cx="7527007" cy="3249652"/>
          </a:xfrm>
        </p:grpSpPr>
        <p:pic>
          <p:nvPicPr>
            <p:cNvPr id="9222" name="Imagem 4" descr="alelo dominante1.jpg">
              <a:extLst>
                <a:ext uri="{FF2B5EF4-FFF2-40B4-BE49-F238E27FC236}">
                  <a16:creationId xmlns:a16="http://schemas.microsoft.com/office/drawing/2014/main" id="{6323D5B6-F2D9-4F88-8A17-48F7733E9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5229200"/>
              <a:ext cx="54387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Imagem 7" descr="alelo dominante_1.jpg">
              <a:extLst>
                <a:ext uri="{FF2B5EF4-FFF2-40B4-BE49-F238E27FC236}">
                  <a16:creationId xmlns:a16="http://schemas.microsoft.com/office/drawing/2014/main" id="{7B6B5C3A-0579-4EA7-AB45-7F4C99D00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3861048"/>
              <a:ext cx="1676400" cy="1895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Seta em curva para cima 8">
              <a:extLst>
                <a:ext uri="{FF2B5EF4-FFF2-40B4-BE49-F238E27FC236}">
                  <a16:creationId xmlns:a16="http://schemas.microsoft.com/office/drawing/2014/main" id="{A8C935A8-B212-4572-B238-4D41A1E3CC86}"/>
                </a:ext>
              </a:extLst>
            </p:cNvPr>
            <p:cNvSpPr/>
            <p:nvPr/>
          </p:nvSpPr>
          <p:spPr>
            <a:xfrm>
              <a:off x="1690906" y="5733171"/>
              <a:ext cx="2016304" cy="792173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10" name="Seta em curva para cima 9">
              <a:extLst>
                <a:ext uri="{FF2B5EF4-FFF2-40B4-BE49-F238E27FC236}">
                  <a16:creationId xmlns:a16="http://schemas.microsoft.com/office/drawing/2014/main" id="{4D90278E-3E22-424B-BF50-E93351AF1039}"/>
                </a:ext>
              </a:extLst>
            </p:cNvPr>
            <p:cNvSpPr/>
            <p:nvPr/>
          </p:nvSpPr>
          <p:spPr>
            <a:xfrm>
              <a:off x="2483139" y="5661734"/>
              <a:ext cx="1944860" cy="647708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9226" name="CaixaDeTexto 10">
              <a:extLst>
                <a:ext uri="{FF2B5EF4-FFF2-40B4-BE49-F238E27FC236}">
                  <a16:creationId xmlns:a16="http://schemas.microsoft.com/office/drawing/2014/main" id="{1A846A0E-C46B-44C4-93DF-364E854FD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4" y="3347700"/>
              <a:ext cx="15121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pt-BR" altLang="pt-BR">
                  <a:solidFill>
                    <a:srgbClr val="0070C0"/>
                  </a:solidFill>
                </a:rPr>
                <a:t>Homozigose</a:t>
              </a:r>
            </a:p>
          </p:txBody>
        </p:sp>
        <p:sp>
          <p:nvSpPr>
            <p:cNvPr id="9227" name="CaixaDeTexto 12">
              <a:extLst>
                <a:ext uri="{FF2B5EF4-FFF2-40B4-BE49-F238E27FC236}">
                  <a16:creationId xmlns:a16="http://schemas.microsoft.com/office/drawing/2014/main" id="{641E0CE8-6138-4970-89D7-276B7B2AD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7784" y="3275692"/>
              <a:ext cx="15121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pt-BR" altLang="pt-BR">
                  <a:solidFill>
                    <a:srgbClr val="0070C0"/>
                  </a:solidFill>
                </a:rPr>
                <a:t>Heterozigose</a:t>
              </a:r>
            </a:p>
          </p:txBody>
        </p:sp>
        <p:cxnSp>
          <p:nvCxnSpPr>
            <p:cNvPr id="16" name="Conector de seta reta 15">
              <a:extLst>
                <a:ext uri="{FF2B5EF4-FFF2-40B4-BE49-F238E27FC236}">
                  <a16:creationId xmlns:a16="http://schemas.microsoft.com/office/drawing/2014/main" id="{2917B0BF-F4D7-445B-AA72-D7CC1F59E992}"/>
                </a:ext>
              </a:extLst>
            </p:cNvPr>
            <p:cNvCxnSpPr/>
            <p:nvPr/>
          </p:nvCxnSpPr>
          <p:spPr>
            <a:xfrm rot="5400000">
              <a:off x="1618679" y="3787667"/>
              <a:ext cx="288928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angulado 18">
              <a:extLst>
                <a:ext uri="{FF2B5EF4-FFF2-40B4-BE49-F238E27FC236}">
                  <a16:creationId xmlns:a16="http://schemas.microsoft.com/office/drawing/2014/main" id="{B8835072-D822-4C9C-AE2B-D4BF4752057D}"/>
                </a:ext>
              </a:extLst>
            </p:cNvPr>
            <p:cNvCxnSpPr/>
            <p:nvPr/>
          </p:nvCxnSpPr>
          <p:spPr>
            <a:xfrm rot="5400000">
              <a:off x="2626831" y="3644786"/>
              <a:ext cx="288928" cy="1444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55B82-FBC8-452B-8501-B51D6AF7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39562"/>
            <a:ext cx="7772400" cy="160934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ALELO RECESSIVO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ACBE3D-C590-4523-BC06-6FED5C86C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341438"/>
            <a:ext cx="749935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Aquele que, por não produzir proteína ou produzir uma proteína não-funcional, manifesta-se apenas em dose dupla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sz="2400" dirty="0"/>
              <a:t>se expressa apenas em </a:t>
            </a:r>
            <a:r>
              <a:rPr lang="pt-BR" sz="2400" dirty="0" err="1"/>
              <a:t>homozigose</a:t>
            </a:r>
            <a:r>
              <a:rPr lang="pt-BR" sz="2400" dirty="0"/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2800" dirty="0"/>
              <a:t>Representado por </a:t>
            </a:r>
            <a:r>
              <a:rPr lang="pt-BR" sz="2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letra</a:t>
            </a:r>
            <a:r>
              <a:rPr lang="pt-BR" sz="2800" dirty="0"/>
              <a:t> </a:t>
            </a:r>
            <a:r>
              <a:rPr lang="pt-BR" sz="28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minúscula</a:t>
            </a:r>
            <a:r>
              <a:rPr lang="pt-BR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  <p:grpSp>
        <p:nvGrpSpPr>
          <p:cNvPr id="10245" name="Grupo 9">
            <a:extLst>
              <a:ext uri="{FF2B5EF4-FFF2-40B4-BE49-F238E27FC236}">
                <a16:creationId xmlns:a16="http://schemas.microsoft.com/office/drawing/2014/main" id="{10C8ECAF-35AE-47F2-BD93-116ED33A8E3F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3716338"/>
            <a:ext cx="6951663" cy="2881312"/>
            <a:chOff x="1691680" y="3717032"/>
            <a:chExt cx="6951712" cy="2880320"/>
          </a:xfrm>
        </p:grpSpPr>
        <p:pic>
          <p:nvPicPr>
            <p:cNvPr id="10246" name="Imagem 4" descr="alelo recessivo.jpg">
              <a:extLst>
                <a:ext uri="{FF2B5EF4-FFF2-40B4-BE49-F238E27FC236}">
                  <a16:creationId xmlns:a16="http://schemas.microsoft.com/office/drawing/2014/main" id="{BE79DEA0-98FA-4932-9069-4D1A9AB10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4797152"/>
              <a:ext cx="5943600" cy="1181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7" name="Imagem 7" descr="alelo recessivo2.jpg">
              <a:extLst>
                <a:ext uri="{FF2B5EF4-FFF2-40B4-BE49-F238E27FC236}">
                  <a16:creationId xmlns:a16="http://schemas.microsoft.com/office/drawing/2014/main" id="{19FE6292-3249-4E48-8FFE-3A5E2AC23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717032"/>
              <a:ext cx="867916" cy="226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Seta em curva para cima 8">
              <a:extLst>
                <a:ext uri="{FF2B5EF4-FFF2-40B4-BE49-F238E27FC236}">
                  <a16:creationId xmlns:a16="http://schemas.microsoft.com/office/drawing/2014/main" id="{B1AAC98B-AE62-4809-8156-DA851F2BD617}"/>
                </a:ext>
              </a:extLst>
            </p:cNvPr>
            <p:cNvSpPr/>
            <p:nvPr/>
          </p:nvSpPr>
          <p:spPr>
            <a:xfrm>
              <a:off x="2052046" y="5949875"/>
              <a:ext cx="1727212" cy="647477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61D0B-EC3E-451D-B6B4-BA39EE88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INDIVÍDUO HOMOZIGOTO</a:t>
            </a:r>
            <a:endParaRPr lang="pt-BR" dirty="0"/>
          </a:p>
        </p:txBody>
      </p:sp>
      <p:sp>
        <p:nvSpPr>
          <p:cNvPr id="11267" name="Espaço Reservado para Conteúdo 2">
            <a:extLst>
              <a:ext uri="{FF2B5EF4-FFF2-40B4-BE49-F238E27FC236}">
                <a16:creationId xmlns:a16="http://schemas.microsoft.com/office/drawing/2014/main" id="{31EAB25E-837F-461D-ADB8-F099E4D16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Aquele que apresenta, para determinado gene, os dois alelos iguais</a:t>
            </a:r>
          </a:p>
        </p:txBody>
      </p:sp>
      <p:pic>
        <p:nvPicPr>
          <p:cNvPr id="11269" name="Imagem 4" descr="homozigotos dominante e recessivo.jpg">
            <a:extLst>
              <a:ext uri="{FF2B5EF4-FFF2-40B4-BE49-F238E27FC236}">
                <a16:creationId xmlns:a16="http://schemas.microsoft.com/office/drawing/2014/main" id="{AA8704CE-FED2-48E1-B490-B98A095E6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97200"/>
            <a:ext cx="26193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A115C-1E6F-4B6B-B21A-2AF905251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INDIVÍDUO HETEROZIGOTO</a:t>
            </a:r>
            <a:endParaRPr lang="pt-BR" dirty="0"/>
          </a:p>
        </p:txBody>
      </p:sp>
      <p:sp>
        <p:nvSpPr>
          <p:cNvPr id="12291" name="Espaço Reservado para Conteúdo 2">
            <a:extLst>
              <a:ext uri="{FF2B5EF4-FFF2-40B4-BE49-F238E27FC236}">
                <a16:creationId xmlns:a16="http://schemas.microsoft.com/office/drawing/2014/main" id="{020C06CB-EDA3-44B3-8FE3-502ECC3AE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Aquele que apresenta, para determinado gene, os dois alelos diferentes</a:t>
            </a:r>
          </a:p>
        </p:txBody>
      </p:sp>
      <p:pic>
        <p:nvPicPr>
          <p:cNvPr id="12293" name="Imagem 4" descr="heterozigoto 1.jpg">
            <a:extLst>
              <a:ext uri="{FF2B5EF4-FFF2-40B4-BE49-F238E27FC236}">
                <a16:creationId xmlns:a16="http://schemas.microsoft.com/office/drawing/2014/main" id="{8BC2CA02-2B01-4BD6-8FD1-CAE2D6B97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12096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8</TotalTime>
  <Words>494</Words>
  <Application>Microsoft Office PowerPoint</Application>
  <PresentationFormat>Apresentação na tela (4:3)</PresentationFormat>
  <Paragraphs>54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Calibri</vt:lpstr>
      <vt:lpstr>Arial</vt:lpstr>
      <vt:lpstr>Wingdings</vt:lpstr>
      <vt:lpstr>Wingdings 3</vt:lpstr>
      <vt:lpstr>Tipo de Madeira</vt:lpstr>
      <vt:lpstr>CONCEITOS BÁSICOS EM GENÉTICA</vt:lpstr>
      <vt:lpstr>CROMOSSOMOS HOMÓLOGOS</vt:lpstr>
      <vt:lpstr>CROMOSSOMOS AUTOSSOMOS E CROMOSSOMOS SEXUAIS (ALOSSOMOS)</vt:lpstr>
      <vt:lpstr>LOCUS OU LOCO GÊNICO</vt:lpstr>
      <vt:lpstr>ALELOS</vt:lpstr>
      <vt:lpstr>ALELO DOMINANTE</vt:lpstr>
      <vt:lpstr>ALELO RECESSIVO</vt:lpstr>
      <vt:lpstr>INDIVÍDUO HOMOZIGOTO</vt:lpstr>
      <vt:lpstr>INDIVÍDUO HETEROZIGOTO</vt:lpstr>
      <vt:lpstr>GENÓTIPO</vt:lpstr>
      <vt:lpstr>FENÓTIPO</vt:lpstr>
      <vt:lpstr>CLASSE FENOTÍPICA</vt:lpstr>
      <vt:lpstr>CLASSE GENOTÍPICA</vt:lpstr>
      <vt:lpstr>FENOCÓPIA</vt:lpstr>
      <vt:lpstr>FENOCÓPIA</vt:lpstr>
      <vt:lpstr>FENOCÓPIA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CONCEITOS BÁSICOS EM GENÉTICA</dc:title>
  <dc:creator>..... ...</dc:creator>
  <cp:lastModifiedBy>..... ...</cp:lastModifiedBy>
  <cp:revision>1</cp:revision>
  <cp:lastPrinted>2011-04-13T00:33:09Z</cp:lastPrinted>
  <dcterms:created xsi:type="dcterms:W3CDTF">2019-06-13T16:02:49Z</dcterms:created>
  <dcterms:modified xsi:type="dcterms:W3CDTF">2019-06-13T16:11:05Z</dcterms:modified>
</cp:coreProperties>
</file>